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62" r:id="rId6"/>
    <p:sldId id="263" r:id="rId7"/>
    <p:sldId id="268" r:id="rId8"/>
    <p:sldId id="269" r:id="rId9"/>
    <p:sldId id="261" r:id="rId10"/>
    <p:sldId id="281" r:id="rId11"/>
    <p:sldId id="265" r:id="rId12"/>
    <p:sldId id="259" r:id="rId13"/>
    <p:sldId id="264" r:id="rId14"/>
    <p:sldId id="270" r:id="rId15"/>
    <p:sldId id="267" r:id="rId16"/>
    <p:sldId id="279" r:id="rId17"/>
    <p:sldId id="274" r:id="rId18"/>
    <p:sldId id="275" r:id="rId19"/>
    <p:sldId id="278" r:id="rId20"/>
    <p:sldId id="283" r:id="rId21"/>
    <p:sldId id="276" r:id="rId22"/>
    <p:sldId id="277" r:id="rId23"/>
    <p:sldId id="280" r:id="rId24"/>
    <p:sldId id="266" r:id="rId25"/>
    <p:sldId id="273" r:id="rId26"/>
    <p:sldId id="260" r:id="rId27"/>
    <p:sldId id="272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1915A5-D9AD-4D61-B411-F81F9322DFF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D5AFB50-040D-45FA-8150-215CA5551E37}">
      <dgm:prSet/>
      <dgm:spPr/>
      <dgm:t>
        <a:bodyPr/>
        <a:lstStyle/>
        <a:p>
          <a:r>
            <a:rPr lang="en-US" dirty="0"/>
            <a:t>Conceptualize</a:t>
          </a:r>
        </a:p>
      </dgm:t>
    </dgm:pt>
    <dgm:pt modelId="{334C61A8-936B-4B73-9313-7424AEB27EA7}" type="parTrans" cxnId="{FA501587-1ABB-4B77-B601-8F542B5F1B82}">
      <dgm:prSet/>
      <dgm:spPr/>
      <dgm:t>
        <a:bodyPr/>
        <a:lstStyle/>
        <a:p>
          <a:endParaRPr lang="en-US"/>
        </a:p>
      </dgm:t>
    </dgm:pt>
    <dgm:pt modelId="{02CBC427-DB04-4182-AF39-344F02C86DAD}" type="sibTrans" cxnId="{FA501587-1ABB-4B77-B601-8F542B5F1B82}">
      <dgm:prSet/>
      <dgm:spPr/>
      <dgm:t>
        <a:bodyPr/>
        <a:lstStyle/>
        <a:p>
          <a:endParaRPr lang="en-US"/>
        </a:p>
      </dgm:t>
    </dgm:pt>
    <dgm:pt modelId="{D437EAAD-52A6-4E4F-AB94-B28691380A16}">
      <dgm:prSet/>
      <dgm:spPr/>
      <dgm:t>
        <a:bodyPr/>
        <a:lstStyle/>
        <a:p>
          <a:r>
            <a:rPr lang="en-US"/>
            <a:t>Get familiar with the keywords and key concepts in the space of recommender system</a:t>
          </a:r>
        </a:p>
      </dgm:t>
    </dgm:pt>
    <dgm:pt modelId="{42B0D26E-1F11-4A16-8A32-920341CE00B9}" type="parTrans" cxnId="{39211815-3978-4A0C-A1B0-FDAFE61425AA}">
      <dgm:prSet/>
      <dgm:spPr/>
      <dgm:t>
        <a:bodyPr/>
        <a:lstStyle/>
        <a:p>
          <a:endParaRPr lang="en-US"/>
        </a:p>
      </dgm:t>
    </dgm:pt>
    <dgm:pt modelId="{DE1E520A-3965-4241-94E3-A2D43BC56217}" type="sibTrans" cxnId="{39211815-3978-4A0C-A1B0-FDAFE61425AA}">
      <dgm:prSet/>
      <dgm:spPr/>
      <dgm:t>
        <a:bodyPr/>
        <a:lstStyle/>
        <a:p>
          <a:endParaRPr lang="en-US"/>
        </a:p>
      </dgm:t>
    </dgm:pt>
    <dgm:pt modelId="{4543E89A-41F4-4FAD-A54F-9086FBFBBF4B}">
      <dgm:prSet/>
      <dgm:spPr/>
      <dgm:t>
        <a:bodyPr/>
        <a:lstStyle/>
        <a:p>
          <a:r>
            <a:rPr lang="en-US" dirty="0"/>
            <a:t>Create</a:t>
          </a:r>
        </a:p>
      </dgm:t>
    </dgm:pt>
    <dgm:pt modelId="{6005AE21-D09B-4EF7-BFB8-F44F42BC9996}" type="parTrans" cxnId="{27BC2366-79C2-4DAA-84F6-48F55BFE19C5}">
      <dgm:prSet/>
      <dgm:spPr/>
      <dgm:t>
        <a:bodyPr/>
        <a:lstStyle/>
        <a:p>
          <a:endParaRPr lang="en-US"/>
        </a:p>
      </dgm:t>
    </dgm:pt>
    <dgm:pt modelId="{9F45B59B-0532-4265-B8BF-A041A388553F}" type="sibTrans" cxnId="{27BC2366-79C2-4DAA-84F6-48F55BFE19C5}">
      <dgm:prSet/>
      <dgm:spPr/>
      <dgm:t>
        <a:bodyPr/>
        <a:lstStyle/>
        <a:p>
          <a:endParaRPr lang="en-US"/>
        </a:p>
      </dgm:t>
    </dgm:pt>
    <dgm:pt modelId="{DC67C169-442C-4A6A-B644-6FEE0654EC10}">
      <dgm:prSet/>
      <dgm:spPr/>
      <dgm:t>
        <a:bodyPr/>
        <a:lstStyle/>
        <a:p>
          <a:r>
            <a:rPr lang="en-US"/>
            <a:t>Get introduced to some very easy ways to start building recommender systems</a:t>
          </a:r>
        </a:p>
      </dgm:t>
    </dgm:pt>
    <dgm:pt modelId="{78361840-14D4-4A4E-9659-6501AAD2B42E}" type="parTrans" cxnId="{F9ADFFFA-3024-4777-91D3-43F5E2627CB8}">
      <dgm:prSet/>
      <dgm:spPr/>
      <dgm:t>
        <a:bodyPr/>
        <a:lstStyle/>
        <a:p>
          <a:endParaRPr lang="en-US"/>
        </a:p>
      </dgm:t>
    </dgm:pt>
    <dgm:pt modelId="{4935F9B5-0D84-4A46-81EF-419E87A72341}" type="sibTrans" cxnId="{F9ADFFFA-3024-4777-91D3-43F5E2627CB8}">
      <dgm:prSet/>
      <dgm:spPr/>
      <dgm:t>
        <a:bodyPr/>
        <a:lstStyle/>
        <a:p>
          <a:endParaRPr lang="en-US"/>
        </a:p>
      </dgm:t>
    </dgm:pt>
    <dgm:pt modelId="{9E57FA7D-D9C7-4975-94CF-3E34CE31A5C5}">
      <dgm:prSet/>
      <dgm:spPr/>
      <dgm:t>
        <a:bodyPr/>
        <a:lstStyle/>
        <a:p>
          <a:r>
            <a:rPr lang="en-US"/>
            <a:t>Know</a:t>
          </a:r>
        </a:p>
      </dgm:t>
    </dgm:pt>
    <dgm:pt modelId="{BCA06DD4-79A8-4454-A4D3-05CF62932547}" type="parTrans" cxnId="{A96DA44E-4F4D-4C9D-97DF-2ACE6BD76420}">
      <dgm:prSet/>
      <dgm:spPr/>
      <dgm:t>
        <a:bodyPr/>
        <a:lstStyle/>
        <a:p>
          <a:endParaRPr lang="en-US"/>
        </a:p>
      </dgm:t>
    </dgm:pt>
    <dgm:pt modelId="{76D71208-C0CC-4367-A25D-D4EC6BE2B48E}" type="sibTrans" cxnId="{A96DA44E-4F4D-4C9D-97DF-2ACE6BD76420}">
      <dgm:prSet/>
      <dgm:spPr/>
      <dgm:t>
        <a:bodyPr/>
        <a:lstStyle/>
        <a:p>
          <a:endParaRPr lang="en-US"/>
        </a:p>
      </dgm:t>
    </dgm:pt>
    <dgm:pt modelId="{38C54FA6-788F-44A9-A21C-605F96D641AE}">
      <dgm:prSet/>
      <dgm:spPr/>
      <dgm:t>
        <a:bodyPr/>
        <a:lstStyle/>
        <a:p>
          <a:r>
            <a:rPr lang="en-US"/>
            <a:t>Know the names of the common algorithms</a:t>
          </a:r>
        </a:p>
      </dgm:t>
    </dgm:pt>
    <dgm:pt modelId="{AAD3CB20-CB75-4E0C-8DBA-A51454746886}" type="parTrans" cxnId="{6AD63689-C16A-4FE3-9D35-C77557CA26B7}">
      <dgm:prSet/>
      <dgm:spPr/>
      <dgm:t>
        <a:bodyPr/>
        <a:lstStyle/>
        <a:p>
          <a:endParaRPr lang="en-US"/>
        </a:p>
      </dgm:t>
    </dgm:pt>
    <dgm:pt modelId="{91CE5C27-54CA-422A-807F-8F575A550815}" type="sibTrans" cxnId="{6AD63689-C16A-4FE3-9D35-C77557CA26B7}">
      <dgm:prSet/>
      <dgm:spPr/>
      <dgm:t>
        <a:bodyPr/>
        <a:lstStyle/>
        <a:p>
          <a:endParaRPr lang="en-US"/>
        </a:p>
      </dgm:t>
    </dgm:pt>
    <dgm:pt modelId="{4E86F266-9949-47F0-B794-8BB480BFB949}">
      <dgm:prSet/>
      <dgm:spPr/>
      <dgm:t>
        <a:bodyPr/>
        <a:lstStyle/>
        <a:p>
          <a:r>
            <a:rPr lang="en-US"/>
            <a:t>Celebrate</a:t>
          </a:r>
          <a:endParaRPr lang="en-US" dirty="0"/>
        </a:p>
      </dgm:t>
    </dgm:pt>
    <dgm:pt modelId="{896FFD81-B260-4144-AE00-B933199B5C09}" type="parTrans" cxnId="{375784CF-6B8D-4539-B4D3-B66E7B15417E}">
      <dgm:prSet/>
      <dgm:spPr/>
      <dgm:t>
        <a:bodyPr/>
        <a:lstStyle/>
        <a:p>
          <a:endParaRPr lang="en-US"/>
        </a:p>
      </dgm:t>
    </dgm:pt>
    <dgm:pt modelId="{F9DD5B11-5712-4804-8309-7B63FA9F1D45}" type="sibTrans" cxnId="{375784CF-6B8D-4539-B4D3-B66E7B15417E}">
      <dgm:prSet/>
      <dgm:spPr/>
      <dgm:t>
        <a:bodyPr/>
        <a:lstStyle/>
        <a:p>
          <a:endParaRPr lang="en-US"/>
        </a:p>
      </dgm:t>
    </dgm:pt>
    <dgm:pt modelId="{CC038D97-EB9B-4578-B565-AC33AA13B866}">
      <dgm:prSet/>
      <dgm:spPr/>
      <dgm:t>
        <a:bodyPr/>
        <a:lstStyle/>
        <a:p>
          <a:r>
            <a:rPr lang="en-US"/>
            <a:t>Establish and understanding that implementing recommender systems is easy but optimizing them needs an understanding of the inner workings</a:t>
          </a:r>
        </a:p>
      </dgm:t>
    </dgm:pt>
    <dgm:pt modelId="{B73DFF25-B9F1-441B-BE34-BDCB10B47138}" type="parTrans" cxnId="{8E51DBAD-A5BF-455C-AB13-938DE7D61BDA}">
      <dgm:prSet/>
      <dgm:spPr/>
      <dgm:t>
        <a:bodyPr/>
        <a:lstStyle/>
        <a:p>
          <a:endParaRPr lang="en-US"/>
        </a:p>
      </dgm:t>
    </dgm:pt>
    <dgm:pt modelId="{9A5F70A9-1862-4682-AEC1-B58C46C113C7}" type="sibTrans" cxnId="{8E51DBAD-A5BF-455C-AB13-938DE7D61BDA}">
      <dgm:prSet/>
      <dgm:spPr/>
      <dgm:t>
        <a:bodyPr/>
        <a:lstStyle/>
        <a:p>
          <a:endParaRPr lang="en-US"/>
        </a:p>
      </dgm:t>
    </dgm:pt>
    <dgm:pt modelId="{ABCD3DFE-F5E2-4DC5-B61F-7CD84A608BD0}" type="pres">
      <dgm:prSet presAssocID="{131915A5-D9AD-4D61-B411-F81F9322DFF0}" presName="Name0" presStyleCnt="0">
        <dgm:presLayoutVars>
          <dgm:dir/>
          <dgm:animLvl val="lvl"/>
          <dgm:resizeHandles val="exact"/>
        </dgm:presLayoutVars>
      </dgm:prSet>
      <dgm:spPr/>
    </dgm:pt>
    <dgm:pt modelId="{A65C0DB4-4341-4DF6-8B86-A6D4B1B96D36}" type="pres">
      <dgm:prSet presAssocID="{5D5AFB50-040D-45FA-8150-215CA5551E37}" presName="linNode" presStyleCnt="0"/>
      <dgm:spPr/>
    </dgm:pt>
    <dgm:pt modelId="{3A6A9651-DEF6-4E25-A2A5-7CD58ACCBF37}" type="pres">
      <dgm:prSet presAssocID="{5D5AFB50-040D-45FA-8150-215CA5551E37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C88DD103-E73C-4F3C-B805-0AFF7A8AD9E9}" type="pres">
      <dgm:prSet presAssocID="{5D5AFB50-040D-45FA-8150-215CA5551E37}" presName="descendantText" presStyleLbl="alignNode1" presStyleIdx="0" presStyleCnt="4">
        <dgm:presLayoutVars>
          <dgm:bulletEnabled/>
        </dgm:presLayoutVars>
      </dgm:prSet>
      <dgm:spPr/>
    </dgm:pt>
    <dgm:pt modelId="{757BE629-85B0-44E3-BA3D-55286881B67D}" type="pres">
      <dgm:prSet presAssocID="{02CBC427-DB04-4182-AF39-344F02C86DAD}" presName="sp" presStyleCnt="0"/>
      <dgm:spPr/>
    </dgm:pt>
    <dgm:pt modelId="{9E657AE1-51A3-43BD-A857-63B62F00CCAE}" type="pres">
      <dgm:prSet presAssocID="{4543E89A-41F4-4FAD-A54F-9086FBFBBF4B}" presName="linNode" presStyleCnt="0"/>
      <dgm:spPr/>
    </dgm:pt>
    <dgm:pt modelId="{44972DD5-31A1-4933-A40B-CD94ADC64006}" type="pres">
      <dgm:prSet presAssocID="{4543E89A-41F4-4FAD-A54F-9086FBFBBF4B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A06CDA2A-90BF-4FB0-A36E-278645A8B5AD}" type="pres">
      <dgm:prSet presAssocID="{4543E89A-41F4-4FAD-A54F-9086FBFBBF4B}" presName="descendantText" presStyleLbl="alignNode1" presStyleIdx="1" presStyleCnt="4">
        <dgm:presLayoutVars>
          <dgm:bulletEnabled/>
        </dgm:presLayoutVars>
      </dgm:prSet>
      <dgm:spPr/>
    </dgm:pt>
    <dgm:pt modelId="{5405C760-F7CD-4690-8AA5-4078F23F6022}" type="pres">
      <dgm:prSet presAssocID="{9F45B59B-0532-4265-B8BF-A041A388553F}" presName="sp" presStyleCnt="0"/>
      <dgm:spPr/>
    </dgm:pt>
    <dgm:pt modelId="{5C03C5A7-104B-4D21-9FDA-0C02452EDD8C}" type="pres">
      <dgm:prSet presAssocID="{9E57FA7D-D9C7-4975-94CF-3E34CE31A5C5}" presName="linNode" presStyleCnt="0"/>
      <dgm:spPr/>
    </dgm:pt>
    <dgm:pt modelId="{37D81B25-6709-44E4-AEB0-B9A6C7BA90EE}" type="pres">
      <dgm:prSet presAssocID="{9E57FA7D-D9C7-4975-94CF-3E34CE31A5C5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9B8AFC10-F795-44C6-90B0-21A9EDB80BAA}" type="pres">
      <dgm:prSet presAssocID="{9E57FA7D-D9C7-4975-94CF-3E34CE31A5C5}" presName="descendantText" presStyleLbl="alignNode1" presStyleIdx="2" presStyleCnt="4">
        <dgm:presLayoutVars>
          <dgm:bulletEnabled/>
        </dgm:presLayoutVars>
      </dgm:prSet>
      <dgm:spPr/>
    </dgm:pt>
    <dgm:pt modelId="{E7BAF2FA-C7C0-4E19-B7A1-23BDF2EEC08D}" type="pres">
      <dgm:prSet presAssocID="{76D71208-C0CC-4367-A25D-D4EC6BE2B48E}" presName="sp" presStyleCnt="0"/>
      <dgm:spPr/>
    </dgm:pt>
    <dgm:pt modelId="{56F1A120-E7C3-4B20-BCE1-35CEB6B8D88F}" type="pres">
      <dgm:prSet presAssocID="{4E86F266-9949-47F0-B794-8BB480BFB949}" presName="linNode" presStyleCnt="0"/>
      <dgm:spPr/>
    </dgm:pt>
    <dgm:pt modelId="{B6DBEFFD-2708-4AD0-A74A-B931759FDDCF}" type="pres">
      <dgm:prSet presAssocID="{4E86F266-9949-47F0-B794-8BB480BFB949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A52556E8-9152-4BC5-89B6-259F45D74872}" type="pres">
      <dgm:prSet presAssocID="{4E86F266-9949-47F0-B794-8BB480BFB949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24434F07-DCC5-4164-A111-4F7F42F3AF98}" type="presOf" srcId="{4543E89A-41F4-4FAD-A54F-9086FBFBBF4B}" destId="{44972DD5-31A1-4933-A40B-CD94ADC64006}" srcOrd="0" destOrd="0" presId="urn:microsoft.com/office/officeart/2016/7/layout/VerticalHollowActionList"/>
    <dgm:cxn modelId="{20639FE0-505E-439D-889D-6ECAAFFC816F}" type="presOf" srcId="{D437EAAD-52A6-4E4F-AB94-B28691380A16}" destId="{C88DD103-E73C-4F3C-B805-0AFF7A8AD9E9}" srcOrd="0" destOrd="0" presId="urn:microsoft.com/office/officeart/2016/7/layout/VerticalHollowActionList"/>
    <dgm:cxn modelId="{2DA1BD8D-1A6F-47A9-8A82-35854F98693F}" type="presOf" srcId="{DC67C169-442C-4A6A-B644-6FEE0654EC10}" destId="{A06CDA2A-90BF-4FB0-A36E-278645A8B5AD}" srcOrd="0" destOrd="0" presId="urn:microsoft.com/office/officeart/2016/7/layout/VerticalHollowActionList"/>
    <dgm:cxn modelId="{FA501587-1ABB-4B77-B601-8F542B5F1B82}" srcId="{131915A5-D9AD-4D61-B411-F81F9322DFF0}" destId="{5D5AFB50-040D-45FA-8150-215CA5551E37}" srcOrd="0" destOrd="0" parTransId="{334C61A8-936B-4B73-9313-7424AEB27EA7}" sibTransId="{02CBC427-DB04-4182-AF39-344F02C86DAD}"/>
    <dgm:cxn modelId="{88E2B552-0AB0-4BC9-AB24-9973370BAB48}" type="presOf" srcId="{38C54FA6-788F-44A9-A21C-605F96D641AE}" destId="{9B8AFC10-F795-44C6-90B0-21A9EDB80BAA}" srcOrd="0" destOrd="0" presId="urn:microsoft.com/office/officeart/2016/7/layout/VerticalHollowActionList"/>
    <dgm:cxn modelId="{7090696E-0484-46B8-BD22-8E42CBB90845}" type="presOf" srcId="{5D5AFB50-040D-45FA-8150-215CA5551E37}" destId="{3A6A9651-DEF6-4E25-A2A5-7CD58ACCBF37}" srcOrd="0" destOrd="0" presId="urn:microsoft.com/office/officeart/2016/7/layout/VerticalHollowActionList"/>
    <dgm:cxn modelId="{4B04619C-529C-4A76-B644-6E93A0B81453}" type="presOf" srcId="{4E86F266-9949-47F0-B794-8BB480BFB949}" destId="{B6DBEFFD-2708-4AD0-A74A-B931759FDDCF}" srcOrd="0" destOrd="0" presId="urn:microsoft.com/office/officeart/2016/7/layout/VerticalHollowActionList"/>
    <dgm:cxn modelId="{375784CF-6B8D-4539-B4D3-B66E7B15417E}" srcId="{131915A5-D9AD-4D61-B411-F81F9322DFF0}" destId="{4E86F266-9949-47F0-B794-8BB480BFB949}" srcOrd="3" destOrd="0" parTransId="{896FFD81-B260-4144-AE00-B933199B5C09}" sibTransId="{F9DD5B11-5712-4804-8309-7B63FA9F1D45}"/>
    <dgm:cxn modelId="{760BAB40-96CE-4F67-A1BE-61CC5D165780}" type="presOf" srcId="{CC038D97-EB9B-4578-B565-AC33AA13B866}" destId="{A52556E8-9152-4BC5-89B6-259F45D74872}" srcOrd="0" destOrd="0" presId="urn:microsoft.com/office/officeart/2016/7/layout/VerticalHollowActionList"/>
    <dgm:cxn modelId="{1A727309-9A81-425B-8360-B76CFCC30A49}" type="presOf" srcId="{9E57FA7D-D9C7-4975-94CF-3E34CE31A5C5}" destId="{37D81B25-6709-44E4-AEB0-B9A6C7BA90EE}" srcOrd="0" destOrd="0" presId="urn:microsoft.com/office/officeart/2016/7/layout/VerticalHollowActionList"/>
    <dgm:cxn modelId="{F9ADFFFA-3024-4777-91D3-43F5E2627CB8}" srcId="{4543E89A-41F4-4FAD-A54F-9086FBFBBF4B}" destId="{DC67C169-442C-4A6A-B644-6FEE0654EC10}" srcOrd="0" destOrd="0" parTransId="{78361840-14D4-4A4E-9659-6501AAD2B42E}" sibTransId="{4935F9B5-0D84-4A46-81EF-419E87A72341}"/>
    <dgm:cxn modelId="{39211815-3978-4A0C-A1B0-FDAFE61425AA}" srcId="{5D5AFB50-040D-45FA-8150-215CA5551E37}" destId="{D437EAAD-52A6-4E4F-AB94-B28691380A16}" srcOrd="0" destOrd="0" parTransId="{42B0D26E-1F11-4A16-8A32-920341CE00B9}" sibTransId="{DE1E520A-3965-4241-94E3-A2D43BC56217}"/>
    <dgm:cxn modelId="{6AD63689-C16A-4FE3-9D35-C77557CA26B7}" srcId="{9E57FA7D-D9C7-4975-94CF-3E34CE31A5C5}" destId="{38C54FA6-788F-44A9-A21C-605F96D641AE}" srcOrd="0" destOrd="0" parTransId="{AAD3CB20-CB75-4E0C-8DBA-A51454746886}" sibTransId="{91CE5C27-54CA-422A-807F-8F575A550815}"/>
    <dgm:cxn modelId="{4AB67C6A-6AC4-4417-B58B-DF3283838B08}" type="presOf" srcId="{131915A5-D9AD-4D61-B411-F81F9322DFF0}" destId="{ABCD3DFE-F5E2-4DC5-B61F-7CD84A608BD0}" srcOrd="0" destOrd="0" presId="urn:microsoft.com/office/officeart/2016/7/layout/VerticalHollowActionList"/>
    <dgm:cxn modelId="{A96DA44E-4F4D-4C9D-97DF-2ACE6BD76420}" srcId="{131915A5-D9AD-4D61-B411-F81F9322DFF0}" destId="{9E57FA7D-D9C7-4975-94CF-3E34CE31A5C5}" srcOrd="2" destOrd="0" parTransId="{BCA06DD4-79A8-4454-A4D3-05CF62932547}" sibTransId="{76D71208-C0CC-4367-A25D-D4EC6BE2B48E}"/>
    <dgm:cxn modelId="{8E51DBAD-A5BF-455C-AB13-938DE7D61BDA}" srcId="{4E86F266-9949-47F0-B794-8BB480BFB949}" destId="{CC038D97-EB9B-4578-B565-AC33AA13B866}" srcOrd="0" destOrd="0" parTransId="{B73DFF25-B9F1-441B-BE34-BDCB10B47138}" sibTransId="{9A5F70A9-1862-4682-AEC1-B58C46C113C7}"/>
    <dgm:cxn modelId="{27BC2366-79C2-4DAA-84F6-48F55BFE19C5}" srcId="{131915A5-D9AD-4D61-B411-F81F9322DFF0}" destId="{4543E89A-41F4-4FAD-A54F-9086FBFBBF4B}" srcOrd="1" destOrd="0" parTransId="{6005AE21-D09B-4EF7-BFB8-F44F42BC9996}" sibTransId="{9F45B59B-0532-4265-B8BF-A041A388553F}"/>
    <dgm:cxn modelId="{6C189F21-FE82-4053-B0B0-3DCD251E895C}" type="presParOf" srcId="{ABCD3DFE-F5E2-4DC5-B61F-7CD84A608BD0}" destId="{A65C0DB4-4341-4DF6-8B86-A6D4B1B96D36}" srcOrd="0" destOrd="0" presId="urn:microsoft.com/office/officeart/2016/7/layout/VerticalHollowActionList"/>
    <dgm:cxn modelId="{B820083A-C4C7-454D-85FC-C622B184659D}" type="presParOf" srcId="{A65C0DB4-4341-4DF6-8B86-A6D4B1B96D36}" destId="{3A6A9651-DEF6-4E25-A2A5-7CD58ACCBF37}" srcOrd="0" destOrd="0" presId="urn:microsoft.com/office/officeart/2016/7/layout/VerticalHollowActionList"/>
    <dgm:cxn modelId="{8DDC8ACB-96D1-4F41-AC68-049EA30DA904}" type="presParOf" srcId="{A65C0DB4-4341-4DF6-8B86-A6D4B1B96D36}" destId="{C88DD103-E73C-4F3C-B805-0AFF7A8AD9E9}" srcOrd="1" destOrd="0" presId="urn:microsoft.com/office/officeart/2016/7/layout/VerticalHollowActionList"/>
    <dgm:cxn modelId="{469F9D82-40ED-4DBD-85FF-E7655EE27439}" type="presParOf" srcId="{ABCD3DFE-F5E2-4DC5-B61F-7CD84A608BD0}" destId="{757BE629-85B0-44E3-BA3D-55286881B67D}" srcOrd="1" destOrd="0" presId="urn:microsoft.com/office/officeart/2016/7/layout/VerticalHollowActionList"/>
    <dgm:cxn modelId="{8E835ECD-AEC9-421C-9F8F-738C86FA4D5C}" type="presParOf" srcId="{ABCD3DFE-F5E2-4DC5-B61F-7CD84A608BD0}" destId="{9E657AE1-51A3-43BD-A857-63B62F00CCAE}" srcOrd="2" destOrd="0" presId="urn:microsoft.com/office/officeart/2016/7/layout/VerticalHollowActionList"/>
    <dgm:cxn modelId="{99DF9A75-8D48-44B8-A0CC-17DBBED0AD80}" type="presParOf" srcId="{9E657AE1-51A3-43BD-A857-63B62F00CCAE}" destId="{44972DD5-31A1-4933-A40B-CD94ADC64006}" srcOrd="0" destOrd="0" presId="urn:microsoft.com/office/officeart/2016/7/layout/VerticalHollowActionList"/>
    <dgm:cxn modelId="{0DDC112C-41F5-4598-8DB4-993ABB0614E7}" type="presParOf" srcId="{9E657AE1-51A3-43BD-A857-63B62F00CCAE}" destId="{A06CDA2A-90BF-4FB0-A36E-278645A8B5AD}" srcOrd="1" destOrd="0" presId="urn:microsoft.com/office/officeart/2016/7/layout/VerticalHollowActionList"/>
    <dgm:cxn modelId="{D3890784-2600-4914-B093-B4028697F02F}" type="presParOf" srcId="{ABCD3DFE-F5E2-4DC5-B61F-7CD84A608BD0}" destId="{5405C760-F7CD-4690-8AA5-4078F23F6022}" srcOrd="3" destOrd="0" presId="urn:microsoft.com/office/officeart/2016/7/layout/VerticalHollowActionList"/>
    <dgm:cxn modelId="{7E08CF8D-A887-4A05-85E7-A18347B84672}" type="presParOf" srcId="{ABCD3DFE-F5E2-4DC5-B61F-7CD84A608BD0}" destId="{5C03C5A7-104B-4D21-9FDA-0C02452EDD8C}" srcOrd="4" destOrd="0" presId="urn:microsoft.com/office/officeart/2016/7/layout/VerticalHollowActionList"/>
    <dgm:cxn modelId="{DCF02B04-8363-483C-BFB1-8E94AAB7B090}" type="presParOf" srcId="{5C03C5A7-104B-4D21-9FDA-0C02452EDD8C}" destId="{37D81B25-6709-44E4-AEB0-B9A6C7BA90EE}" srcOrd="0" destOrd="0" presId="urn:microsoft.com/office/officeart/2016/7/layout/VerticalHollowActionList"/>
    <dgm:cxn modelId="{61FAC345-DB83-4EF8-B6C5-2BC54361CDBC}" type="presParOf" srcId="{5C03C5A7-104B-4D21-9FDA-0C02452EDD8C}" destId="{9B8AFC10-F795-44C6-90B0-21A9EDB80BAA}" srcOrd="1" destOrd="0" presId="urn:microsoft.com/office/officeart/2016/7/layout/VerticalHollowActionList"/>
    <dgm:cxn modelId="{845E4995-F4E1-4A3D-907B-A65B59AA3687}" type="presParOf" srcId="{ABCD3DFE-F5E2-4DC5-B61F-7CD84A608BD0}" destId="{E7BAF2FA-C7C0-4E19-B7A1-23BDF2EEC08D}" srcOrd="5" destOrd="0" presId="urn:microsoft.com/office/officeart/2016/7/layout/VerticalHollowActionList"/>
    <dgm:cxn modelId="{3E6FF978-59A6-4BF7-B552-24FB6B90DADB}" type="presParOf" srcId="{ABCD3DFE-F5E2-4DC5-B61F-7CD84A608BD0}" destId="{56F1A120-E7C3-4B20-BCE1-35CEB6B8D88F}" srcOrd="6" destOrd="0" presId="urn:microsoft.com/office/officeart/2016/7/layout/VerticalHollowActionList"/>
    <dgm:cxn modelId="{3B834B44-98C4-4734-9F7B-92392DA75328}" type="presParOf" srcId="{56F1A120-E7C3-4B20-BCE1-35CEB6B8D88F}" destId="{B6DBEFFD-2708-4AD0-A74A-B931759FDDCF}" srcOrd="0" destOrd="0" presId="urn:microsoft.com/office/officeart/2016/7/layout/VerticalHollowActionList"/>
    <dgm:cxn modelId="{9C3D71E8-AB2F-4DC3-8660-ACA9ED994D37}" type="presParOf" srcId="{56F1A120-E7C3-4B20-BCE1-35CEB6B8D88F}" destId="{A52556E8-9152-4BC5-89B6-259F45D7487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135E4-472A-4917-BFE1-133C84DB058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DCEC28A-0F19-41C6-8602-18D24E48C909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Sparse</a:t>
          </a:r>
        </a:p>
      </dgm:t>
    </dgm:pt>
    <dgm:pt modelId="{90971FCE-5BD2-4A8A-8AA0-A67AD06CA1FF}" type="parTrans" cxnId="{A4A04309-D3AE-4508-A39F-7961A524B37A}">
      <dgm:prSet/>
      <dgm:spPr/>
      <dgm:t>
        <a:bodyPr/>
        <a:lstStyle/>
        <a:p>
          <a:endParaRPr lang="en-US"/>
        </a:p>
      </dgm:t>
    </dgm:pt>
    <dgm:pt modelId="{AD992614-7521-46D8-B39A-C721D7BC616F}" type="sibTrans" cxnId="{A4A04309-D3AE-4508-A39F-7961A524B37A}">
      <dgm:prSet/>
      <dgm:spPr/>
      <dgm:t>
        <a:bodyPr/>
        <a:lstStyle/>
        <a:p>
          <a:endParaRPr lang="en-US"/>
        </a:p>
      </dgm:t>
    </dgm:pt>
    <dgm:pt modelId="{B05A0C9A-DD96-47FC-BC2F-5E331142780D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Factorized</a:t>
          </a:r>
        </a:p>
      </dgm:t>
    </dgm:pt>
    <dgm:pt modelId="{17CA1466-2E6F-4DD5-8AFE-CFA7570D1B77}" type="parTrans" cxnId="{3F462CE9-3051-44A1-9B50-AE94CF0C86F3}">
      <dgm:prSet/>
      <dgm:spPr/>
      <dgm:t>
        <a:bodyPr/>
        <a:lstStyle/>
        <a:p>
          <a:endParaRPr lang="en-US"/>
        </a:p>
      </dgm:t>
    </dgm:pt>
    <dgm:pt modelId="{5B17FB66-4290-47FB-910A-BDC6F7CDFE6A}" type="sibTrans" cxnId="{3F462CE9-3051-44A1-9B50-AE94CF0C86F3}">
      <dgm:prSet/>
      <dgm:spPr/>
      <dgm:t>
        <a:bodyPr/>
        <a:lstStyle/>
        <a:p>
          <a:endParaRPr lang="en-US"/>
        </a:p>
      </dgm:t>
    </dgm:pt>
    <dgm:pt modelId="{B9FD47DA-EF2F-40C4-9442-FFF0CAB81F62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Dense</a:t>
          </a:r>
        </a:p>
      </dgm:t>
    </dgm:pt>
    <dgm:pt modelId="{F36A229E-E48A-4976-A3EE-CC799CA06AA4}" type="parTrans" cxnId="{A3063FD8-0751-44E4-9BF6-B3EAAB6D41E1}">
      <dgm:prSet/>
      <dgm:spPr/>
      <dgm:t>
        <a:bodyPr/>
        <a:lstStyle/>
        <a:p>
          <a:endParaRPr lang="en-US"/>
        </a:p>
      </dgm:t>
    </dgm:pt>
    <dgm:pt modelId="{A0661F0B-9247-44D8-9FE2-31795510F7E9}" type="sibTrans" cxnId="{A3063FD8-0751-44E4-9BF6-B3EAAB6D41E1}">
      <dgm:prSet/>
      <dgm:spPr/>
      <dgm:t>
        <a:bodyPr/>
        <a:lstStyle/>
        <a:p>
          <a:endParaRPr lang="en-US"/>
        </a:p>
      </dgm:t>
    </dgm:pt>
    <dgm:pt modelId="{EFB070ED-E69B-4948-8B2B-6303F148023A}" type="pres">
      <dgm:prSet presAssocID="{643135E4-472A-4917-BFE1-133C84DB0583}" presName="CompostProcess" presStyleCnt="0">
        <dgm:presLayoutVars>
          <dgm:dir/>
          <dgm:resizeHandles val="exact"/>
        </dgm:presLayoutVars>
      </dgm:prSet>
      <dgm:spPr/>
    </dgm:pt>
    <dgm:pt modelId="{199F8028-F5FC-47AE-B857-0BD705014C81}" type="pres">
      <dgm:prSet presAssocID="{643135E4-472A-4917-BFE1-133C84DB0583}" presName="arrow" presStyleLbl="bgShp" presStyleIdx="0" presStyleCn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</dgm:pt>
    <dgm:pt modelId="{2C581ECD-5591-46C7-9D3B-D039CC70B42F}" type="pres">
      <dgm:prSet presAssocID="{643135E4-472A-4917-BFE1-133C84DB0583}" presName="linearProcess" presStyleCnt="0"/>
      <dgm:spPr/>
    </dgm:pt>
    <dgm:pt modelId="{947CE8E1-5D32-4F77-B5D8-1549B9EE86D3}" type="pres">
      <dgm:prSet presAssocID="{CDCEC28A-0F19-41C6-8602-18D24E48C909}" presName="textNode" presStyleLbl="node1" presStyleIdx="0" presStyleCnt="3">
        <dgm:presLayoutVars>
          <dgm:bulletEnabled val="1"/>
        </dgm:presLayoutVars>
      </dgm:prSet>
      <dgm:spPr/>
    </dgm:pt>
    <dgm:pt modelId="{61F75E96-0C3D-40A1-918C-DF36C8A83A09}" type="pres">
      <dgm:prSet presAssocID="{AD992614-7521-46D8-B39A-C721D7BC616F}" presName="sibTrans" presStyleCnt="0"/>
      <dgm:spPr/>
    </dgm:pt>
    <dgm:pt modelId="{7D0DF085-F111-45EE-81AA-030470701026}" type="pres">
      <dgm:prSet presAssocID="{B05A0C9A-DD96-47FC-BC2F-5E331142780D}" presName="textNode" presStyleLbl="node1" presStyleIdx="1" presStyleCnt="3">
        <dgm:presLayoutVars>
          <dgm:bulletEnabled val="1"/>
        </dgm:presLayoutVars>
      </dgm:prSet>
      <dgm:spPr/>
    </dgm:pt>
    <dgm:pt modelId="{90A4F384-2256-4AEF-B021-FCA972F9ABF7}" type="pres">
      <dgm:prSet presAssocID="{5B17FB66-4290-47FB-910A-BDC6F7CDFE6A}" presName="sibTrans" presStyleCnt="0"/>
      <dgm:spPr/>
    </dgm:pt>
    <dgm:pt modelId="{DA36757F-B2A9-4032-8BFA-C8CD427FD6CC}" type="pres">
      <dgm:prSet presAssocID="{B9FD47DA-EF2F-40C4-9442-FFF0CAB81F6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93C6EE5-A156-4FB4-9D63-922D3961535E}" type="presOf" srcId="{CDCEC28A-0F19-41C6-8602-18D24E48C909}" destId="{947CE8E1-5D32-4F77-B5D8-1549B9EE86D3}" srcOrd="0" destOrd="0" presId="urn:microsoft.com/office/officeart/2005/8/layout/hProcess9"/>
    <dgm:cxn modelId="{7B789089-A238-4A8C-8277-B4D754018C9E}" type="presOf" srcId="{B05A0C9A-DD96-47FC-BC2F-5E331142780D}" destId="{7D0DF085-F111-45EE-81AA-030470701026}" srcOrd="0" destOrd="0" presId="urn:microsoft.com/office/officeart/2005/8/layout/hProcess9"/>
    <dgm:cxn modelId="{A3063FD8-0751-44E4-9BF6-B3EAAB6D41E1}" srcId="{643135E4-472A-4917-BFE1-133C84DB0583}" destId="{B9FD47DA-EF2F-40C4-9442-FFF0CAB81F62}" srcOrd="2" destOrd="0" parTransId="{F36A229E-E48A-4976-A3EE-CC799CA06AA4}" sibTransId="{A0661F0B-9247-44D8-9FE2-31795510F7E9}"/>
    <dgm:cxn modelId="{3F462CE9-3051-44A1-9B50-AE94CF0C86F3}" srcId="{643135E4-472A-4917-BFE1-133C84DB0583}" destId="{B05A0C9A-DD96-47FC-BC2F-5E331142780D}" srcOrd="1" destOrd="0" parTransId="{17CA1466-2E6F-4DD5-8AFE-CFA7570D1B77}" sibTransId="{5B17FB66-4290-47FB-910A-BDC6F7CDFE6A}"/>
    <dgm:cxn modelId="{A9A35885-15B4-401A-AC40-E25C823C8DB3}" type="presOf" srcId="{B9FD47DA-EF2F-40C4-9442-FFF0CAB81F62}" destId="{DA36757F-B2A9-4032-8BFA-C8CD427FD6CC}" srcOrd="0" destOrd="0" presId="urn:microsoft.com/office/officeart/2005/8/layout/hProcess9"/>
    <dgm:cxn modelId="{7DA4C9FB-4AAE-45C7-BF9F-A340045AFD75}" type="presOf" srcId="{643135E4-472A-4917-BFE1-133C84DB0583}" destId="{EFB070ED-E69B-4948-8B2B-6303F148023A}" srcOrd="0" destOrd="0" presId="urn:microsoft.com/office/officeart/2005/8/layout/hProcess9"/>
    <dgm:cxn modelId="{A4A04309-D3AE-4508-A39F-7961A524B37A}" srcId="{643135E4-472A-4917-BFE1-133C84DB0583}" destId="{CDCEC28A-0F19-41C6-8602-18D24E48C909}" srcOrd="0" destOrd="0" parTransId="{90971FCE-5BD2-4A8A-8AA0-A67AD06CA1FF}" sibTransId="{AD992614-7521-46D8-B39A-C721D7BC616F}"/>
    <dgm:cxn modelId="{E8CC5CCE-A95F-4634-9296-4B3CAC6E5CAE}" type="presParOf" srcId="{EFB070ED-E69B-4948-8B2B-6303F148023A}" destId="{199F8028-F5FC-47AE-B857-0BD705014C81}" srcOrd="0" destOrd="0" presId="urn:microsoft.com/office/officeart/2005/8/layout/hProcess9"/>
    <dgm:cxn modelId="{CB6D8EE6-61B4-4C6E-BD75-8410D9252E87}" type="presParOf" srcId="{EFB070ED-E69B-4948-8B2B-6303F148023A}" destId="{2C581ECD-5591-46C7-9D3B-D039CC70B42F}" srcOrd="1" destOrd="0" presId="urn:microsoft.com/office/officeart/2005/8/layout/hProcess9"/>
    <dgm:cxn modelId="{1478BB60-EF06-416D-B9E3-89C74E861E9B}" type="presParOf" srcId="{2C581ECD-5591-46C7-9D3B-D039CC70B42F}" destId="{947CE8E1-5D32-4F77-B5D8-1549B9EE86D3}" srcOrd="0" destOrd="0" presId="urn:microsoft.com/office/officeart/2005/8/layout/hProcess9"/>
    <dgm:cxn modelId="{B05120F9-8D65-4F24-98E8-38C429732B81}" type="presParOf" srcId="{2C581ECD-5591-46C7-9D3B-D039CC70B42F}" destId="{61F75E96-0C3D-40A1-918C-DF36C8A83A09}" srcOrd="1" destOrd="0" presId="urn:microsoft.com/office/officeart/2005/8/layout/hProcess9"/>
    <dgm:cxn modelId="{8C8B8CBA-616A-4647-9F7F-8A5A92956500}" type="presParOf" srcId="{2C581ECD-5591-46C7-9D3B-D039CC70B42F}" destId="{7D0DF085-F111-45EE-81AA-030470701026}" srcOrd="2" destOrd="0" presId="urn:microsoft.com/office/officeart/2005/8/layout/hProcess9"/>
    <dgm:cxn modelId="{3A00C48E-F925-413D-AEF1-C8BCA384BD93}" type="presParOf" srcId="{2C581ECD-5591-46C7-9D3B-D039CC70B42F}" destId="{90A4F384-2256-4AEF-B021-FCA972F9ABF7}" srcOrd="3" destOrd="0" presId="urn:microsoft.com/office/officeart/2005/8/layout/hProcess9"/>
    <dgm:cxn modelId="{505600B8-4F89-474D-876C-032213479CC5}" type="presParOf" srcId="{2C581ECD-5591-46C7-9D3B-D039CC70B42F}" destId="{DA36757F-B2A9-4032-8BFA-C8CD427FD6C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DD103-E73C-4F3C-B805-0AFF7A8AD9E9}">
      <dsp:nvSpPr>
        <dsp:cNvPr id="0" name=""/>
        <dsp:cNvSpPr/>
      </dsp:nvSpPr>
      <dsp:spPr>
        <a:xfrm>
          <a:off x="2103120" y="1916"/>
          <a:ext cx="8412480" cy="99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Get familiar with the keywords and key concepts in the space of recommender system</a:t>
          </a:r>
        </a:p>
      </dsp:txBody>
      <dsp:txXfrm>
        <a:off x="2103120" y="1916"/>
        <a:ext cx="8412480" cy="992979"/>
      </dsp:txXfrm>
    </dsp:sp>
    <dsp:sp modelId="{3A6A9651-DEF6-4E25-A2A5-7CD58ACCBF37}">
      <dsp:nvSpPr>
        <dsp:cNvPr id="0" name=""/>
        <dsp:cNvSpPr/>
      </dsp:nvSpPr>
      <dsp:spPr>
        <a:xfrm>
          <a:off x="0" y="1916"/>
          <a:ext cx="2103120" cy="992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Conceptualize</a:t>
          </a:r>
        </a:p>
      </dsp:txBody>
      <dsp:txXfrm>
        <a:off x="0" y="1916"/>
        <a:ext cx="2103120" cy="992979"/>
      </dsp:txXfrm>
    </dsp:sp>
    <dsp:sp modelId="{A06CDA2A-90BF-4FB0-A36E-278645A8B5AD}">
      <dsp:nvSpPr>
        <dsp:cNvPr id="0" name=""/>
        <dsp:cNvSpPr/>
      </dsp:nvSpPr>
      <dsp:spPr>
        <a:xfrm>
          <a:off x="2103120" y="1054475"/>
          <a:ext cx="8412480" cy="992979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Get introduced to some very easy ways to start building recommender systems</a:t>
          </a:r>
        </a:p>
      </dsp:txBody>
      <dsp:txXfrm>
        <a:off x="2103120" y="1054475"/>
        <a:ext cx="8412480" cy="992979"/>
      </dsp:txXfrm>
    </dsp:sp>
    <dsp:sp modelId="{44972DD5-31A1-4933-A40B-CD94ADC64006}">
      <dsp:nvSpPr>
        <dsp:cNvPr id="0" name=""/>
        <dsp:cNvSpPr/>
      </dsp:nvSpPr>
      <dsp:spPr>
        <a:xfrm>
          <a:off x="0" y="1054475"/>
          <a:ext cx="2103120" cy="992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</a:t>
          </a:r>
        </a:p>
      </dsp:txBody>
      <dsp:txXfrm>
        <a:off x="0" y="1054475"/>
        <a:ext cx="2103120" cy="992979"/>
      </dsp:txXfrm>
    </dsp:sp>
    <dsp:sp modelId="{9B8AFC10-F795-44C6-90B0-21A9EDB80BAA}">
      <dsp:nvSpPr>
        <dsp:cNvPr id="0" name=""/>
        <dsp:cNvSpPr/>
      </dsp:nvSpPr>
      <dsp:spPr>
        <a:xfrm>
          <a:off x="2103120" y="2107033"/>
          <a:ext cx="8412480" cy="992979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Know the names of the common algorithms</a:t>
          </a:r>
        </a:p>
      </dsp:txBody>
      <dsp:txXfrm>
        <a:off x="2103120" y="2107033"/>
        <a:ext cx="8412480" cy="992979"/>
      </dsp:txXfrm>
    </dsp:sp>
    <dsp:sp modelId="{37D81B25-6709-44E4-AEB0-B9A6C7BA90EE}">
      <dsp:nvSpPr>
        <dsp:cNvPr id="0" name=""/>
        <dsp:cNvSpPr/>
      </dsp:nvSpPr>
      <dsp:spPr>
        <a:xfrm>
          <a:off x="0" y="2107033"/>
          <a:ext cx="2103120" cy="992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Know</a:t>
          </a:r>
        </a:p>
      </dsp:txBody>
      <dsp:txXfrm>
        <a:off x="0" y="2107033"/>
        <a:ext cx="2103120" cy="992979"/>
      </dsp:txXfrm>
    </dsp:sp>
    <dsp:sp modelId="{A52556E8-9152-4BC5-89B6-259F45D74872}">
      <dsp:nvSpPr>
        <dsp:cNvPr id="0" name=""/>
        <dsp:cNvSpPr/>
      </dsp:nvSpPr>
      <dsp:spPr>
        <a:xfrm>
          <a:off x="2103120" y="3159591"/>
          <a:ext cx="8412480" cy="992979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25" tIns="252217" rIns="163225" bIns="2522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Establish and understanding that implementing recommender systems is easy but optimizing them needs an understanding of the inner workings</a:t>
          </a:r>
        </a:p>
      </dsp:txBody>
      <dsp:txXfrm>
        <a:off x="2103120" y="3159591"/>
        <a:ext cx="8412480" cy="992979"/>
      </dsp:txXfrm>
    </dsp:sp>
    <dsp:sp modelId="{B6DBEFFD-2708-4AD0-A74A-B931759FDDCF}">
      <dsp:nvSpPr>
        <dsp:cNvPr id="0" name=""/>
        <dsp:cNvSpPr/>
      </dsp:nvSpPr>
      <dsp:spPr>
        <a:xfrm>
          <a:off x="0" y="3159591"/>
          <a:ext cx="2103120" cy="992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290" tIns="98084" rIns="111290" bIns="9808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Celebrate</a:t>
          </a:r>
          <a:endParaRPr lang="en-US" sz="2100" kern="1200" dirty="0"/>
        </a:p>
      </dsp:txBody>
      <dsp:txXfrm>
        <a:off x="0" y="3159591"/>
        <a:ext cx="2103120" cy="992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F8028-F5FC-47AE-B857-0BD705014C81}">
      <dsp:nvSpPr>
        <dsp:cNvPr id="0" name=""/>
        <dsp:cNvSpPr/>
      </dsp:nvSpPr>
      <dsp:spPr>
        <a:xfrm>
          <a:off x="363180" y="0"/>
          <a:ext cx="4116050" cy="1672070"/>
        </a:xfrm>
        <a:prstGeom prst="rightArrow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</dsp:sp>
    <dsp:sp modelId="{947CE8E1-5D32-4F77-B5D8-1549B9EE86D3}">
      <dsp:nvSpPr>
        <dsp:cNvPr id="0" name=""/>
        <dsp:cNvSpPr/>
      </dsp:nvSpPr>
      <dsp:spPr>
        <a:xfrm>
          <a:off x="2541" y="501621"/>
          <a:ext cx="1525430" cy="668828"/>
        </a:xfrm>
        <a:prstGeom prst="round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Sparse</a:t>
          </a:r>
        </a:p>
      </dsp:txBody>
      <dsp:txXfrm>
        <a:off x="35190" y="534270"/>
        <a:ext cx="1460132" cy="603530"/>
      </dsp:txXfrm>
    </dsp:sp>
    <dsp:sp modelId="{7D0DF085-F111-45EE-81AA-030470701026}">
      <dsp:nvSpPr>
        <dsp:cNvPr id="0" name=""/>
        <dsp:cNvSpPr/>
      </dsp:nvSpPr>
      <dsp:spPr>
        <a:xfrm>
          <a:off x="1658490" y="501621"/>
          <a:ext cx="1525430" cy="668828"/>
        </a:xfrm>
        <a:prstGeom prst="round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Factorized</a:t>
          </a:r>
        </a:p>
      </dsp:txBody>
      <dsp:txXfrm>
        <a:off x="1691139" y="534270"/>
        <a:ext cx="1460132" cy="603530"/>
      </dsp:txXfrm>
    </dsp:sp>
    <dsp:sp modelId="{DA36757F-B2A9-4032-8BFA-C8CD427FD6CC}">
      <dsp:nvSpPr>
        <dsp:cNvPr id="0" name=""/>
        <dsp:cNvSpPr/>
      </dsp:nvSpPr>
      <dsp:spPr>
        <a:xfrm>
          <a:off x="3314439" y="501621"/>
          <a:ext cx="1525430" cy="668828"/>
        </a:xfrm>
        <a:prstGeom prst="round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Dense</a:t>
          </a:r>
        </a:p>
      </dsp:txBody>
      <dsp:txXfrm>
        <a:off x="3347088" y="534270"/>
        <a:ext cx="1460132" cy="603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3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4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5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24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5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7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6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AE1BD-6B4D-42C2-A6E5-9274BAE744CB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D741-E631-4D44-A201-A9593E11A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5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iki/MeanAbsoluteError" TargetMode="External"/><Relationship Id="rId2" Type="http://schemas.openxmlformats.org/officeDocument/2006/relationships/hyperlink" Target="https://www.kaggle.com/wiki/RootMeanSquaredErro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ahamjenson/list_of_recommender_systems" TargetMode="External"/><Relationship Id="rId3" Type="http://schemas.openxmlformats.org/officeDocument/2006/relationships/hyperlink" Target="https://www.youtube.com/watch?v=IlqnNWuqToo" TargetMode="External"/><Relationship Id="rId7" Type="http://schemas.openxmlformats.org/officeDocument/2006/relationships/hyperlink" Target="http://surpriselib.com/" TargetMode="External"/><Relationship Id="rId2" Type="http://schemas.openxmlformats.org/officeDocument/2006/relationships/hyperlink" Target="http://www.springer.com/us/book/978331929657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yst/lightfm" TargetMode="External"/><Relationship Id="rId5" Type="http://schemas.openxmlformats.org/officeDocument/2006/relationships/hyperlink" Target="https://www.youtube.com/watch?v=EgE0DUrYmo8" TargetMode="External"/><Relationship Id="rId4" Type="http://schemas.openxmlformats.org/officeDocument/2006/relationships/hyperlink" Target="https://www.youtube.com/watch?v=RcOUXmCAss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Dhruv.Sakalley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dl.acm.org/citation.cfm?id=284394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Cosine_simila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8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0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1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2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3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4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5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6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7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8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9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0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1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2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3">
              <a:extLst/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32" name="Rectangle 3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rgbClr val="2D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Isosceles Triangle 3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rgbClr val="2D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rgbClr val="2D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0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504" y="2132502"/>
            <a:ext cx="8112973" cy="205675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accent4"/>
                </a:solidFill>
              </a:rPr>
              <a:t>Introduction to Recommender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503" y="4277746"/>
            <a:ext cx="8099839" cy="84202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Dhruv Sakalley</a:t>
            </a:r>
          </a:p>
        </p:txBody>
      </p:sp>
    </p:spTree>
    <p:extLst>
      <p:ext uri="{BB962C8B-B14F-4D97-AF65-F5344CB8AC3E}">
        <p14:creationId xmlns:p14="http://schemas.microsoft.com/office/powerpoint/2010/main" val="611413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2306" y="1179047"/>
            <a:ext cx="3996644" cy="4556174"/>
            <a:chOff x="436978" y="770645"/>
            <a:chExt cx="3996644" cy="4556174"/>
          </a:xfrm>
        </p:grpSpPr>
        <p:pic>
          <p:nvPicPr>
            <p:cNvPr id="4098" name="Picture 2" descr="Image result for you know nothing jon snow me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78" y="770645"/>
              <a:ext cx="3996644" cy="455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/>
            <p:cNvSpPr/>
            <p:nvPr/>
          </p:nvSpPr>
          <p:spPr>
            <a:xfrm>
              <a:off x="2576684" y="4783455"/>
              <a:ext cx="1643624" cy="463795"/>
            </a:xfrm>
            <a:prstGeom prst="roundRect">
              <a:avLst/>
            </a:prstGeom>
            <a:solidFill>
              <a:schemeClr val="tx2">
                <a:lumMod val="7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0" r="15512"/>
          <a:stretch/>
        </p:blipFill>
        <p:spPr bwMode="auto">
          <a:xfrm>
            <a:off x="6316393" y="1508759"/>
            <a:ext cx="5584873" cy="36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418084"/>
              </p:ext>
            </p:extLst>
          </p:nvPr>
        </p:nvGraphicFramePr>
        <p:xfrm>
          <a:off x="3559126" y="0"/>
          <a:ext cx="4842412" cy="1672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275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54778"/>
            <a:ext cx="10905066" cy="3435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Can I say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78727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993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Content-based</a:t>
            </a:r>
          </a:p>
          <a:p>
            <a:pPr lvl="1"/>
            <a:r>
              <a:rPr lang="en-US" dirty="0"/>
              <a:t>Feature Similarity</a:t>
            </a:r>
          </a:p>
          <a:p>
            <a:r>
              <a:rPr lang="en-US" dirty="0"/>
              <a:t>Collaborative Filtering : Patty </a:t>
            </a:r>
            <a:r>
              <a:rPr lang="en-US" dirty="0" err="1"/>
              <a:t>Maes</a:t>
            </a:r>
            <a:r>
              <a:rPr lang="en-US" dirty="0"/>
              <a:t> (MIT) ~late 1990s</a:t>
            </a:r>
          </a:p>
          <a:p>
            <a:pPr lvl="1"/>
            <a:r>
              <a:rPr lang="en-US" dirty="0"/>
              <a:t>Neighborhood based (aka Memory based)</a:t>
            </a:r>
          </a:p>
          <a:p>
            <a:pPr lvl="1"/>
            <a:r>
              <a:rPr lang="en-US" dirty="0"/>
              <a:t>Model based</a:t>
            </a:r>
          </a:p>
          <a:p>
            <a:pPr lvl="1"/>
            <a:r>
              <a:rPr lang="en-US" dirty="0"/>
              <a:t>Deep learning and probabilistic graphical model approaches.***</a:t>
            </a:r>
          </a:p>
          <a:p>
            <a:pPr lvl="2"/>
            <a:r>
              <a:rPr lang="en-US" dirty="0"/>
              <a:t>word2vec</a:t>
            </a:r>
          </a:p>
          <a:p>
            <a:pPr lvl="1"/>
            <a:r>
              <a:rPr lang="en-US" dirty="0"/>
              <a:t>Note: Domain specific applications e.g. social network, time-variant etc.</a:t>
            </a:r>
          </a:p>
          <a:p>
            <a:r>
              <a:rPr lang="en-US" dirty="0"/>
              <a:t>Hybrid Systems (Content + Collaborative)</a:t>
            </a:r>
          </a:p>
        </p:txBody>
      </p:sp>
    </p:spTree>
    <p:extLst>
      <p:ext uri="{BB962C8B-B14F-4D97-AF65-F5344CB8AC3E}">
        <p14:creationId xmlns:p14="http://schemas.microsoft.com/office/powerpoint/2010/main" val="175960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Neighborhood Methods (Memory based)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Similarity becomes very important</a:t>
            </a:r>
          </a:p>
          <a:p>
            <a:r>
              <a:rPr lang="en-US" sz="2000" dirty="0"/>
              <a:t>User-user similarity</a:t>
            </a:r>
          </a:p>
          <a:p>
            <a:r>
              <a:rPr lang="en-US" sz="2000" dirty="0"/>
              <a:t>Item-Item similarity</a:t>
            </a:r>
          </a:p>
          <a:p>
            <a:r>
              <a:rPr lang="en-US" sz="2000" dirty="0"/>
              <a:t>Clustering</a:t>
            </a:r>
          </a:p>
          <a:p>
            <a:r>
              <a:rPr lang="en-US" sz="2000" dirty="0"/>
              <a:t>Near Neighbor Regression</a:t>
            </a:r>
          </a:p>
          <a:p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Direct </a:t>
            </a:r>
            <a:r>
              <a:rPr lang="en-US" sz="2000"/>
              <a:t>matrix factorization (SVD)</a:t>
            </a:r>
            <a:endParaRPr lang="en-US" sz="2000" dirty="0"/>
          </a:p>
          <a:p>
            <a:r>
              <a:rPr lang="en-US" sz="2000" dirty="0"/>
              <a:t>Advanced – Graph models for neighborhood based methods</a:t>
            </a:r>
          </a:p>
        </p:txBody>
      </p:sp>
    </p:spTree>
    <p:extLst>
      <p:ext uri="{BB962C8B-B14F-4D97-AF65-F5344CB8AC3E}">
        <p14:creationId xmlns:p14="http://schemas.microsoft.com/office/powerpoint/2010/main" val="230980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200"/>
              <a:t>Model-Based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Decision and Regression trees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Rule-based (association-rules)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Naïve Bayes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Neural networks (black-box) arbitrary classification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Latent factor model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Alternating Least Squares (ALS) and Coordinate Descent</a:t>
            </a:r>
          </a:p>
          <a:p>
            <a:pPr lvl="2"/>
            <a:r>
              <a:rPr lang="en-US" sz="2400" dirty="0">
                <a:solidFill>
                  <a:schemeClr val="bg1"/>
                </a:solidFill>
              </a:rPr>
              <a:t>Unconstrained matrix factorization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Non-negative matrix factorization (NMF)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Stochastic Gradient Descent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1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Popular in Latent Factor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where </a:t>
            </a:r>
            <a:r>
              <a:rPr lang="en-US" dirty="0" err="1"/>
              <a:t>Xk</a:t>
            </a:r>
            <a:r>
              <a:rPr lang="en-US" dirty="0"/>
              <a:t> and </a:t>
            </a:r>
            <a:r>
              <a:rPr lang="en-US" dirty="0" err="1"/>
              <a:t>Yk</a:t>
            </a:r>
            <a:r>
              <a:rPr lang="en-US" dirty="0"/>
              <a:t> are low rank. "Approximate" means minimizing some squared-error difference with the input A. Fix one and calculate other, parallelizable, but X and Y are not always orthonormal.</a:t>
            </a:r>
          </a:p>
          <a:p>
            <a:r>
              <a:rPr lang="en-US" dirty="0"/>
              <a:t>SVD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Produces orthonormal vectors but is computationally expensive.</a:t>
            </a:r>
          </a:p>
          <a:p>
            <a:pPr lvl="1"/>
            <a:r>
              <a:rPr lang="en-US" dirty="0"/>
              <a:t>Fixed solution = high bias towards the training data.</a:t>
            </a:r>
          </a:p>
          <a:p>
            <a:pPr lvl="1"/>
            <a:r>
              <a:rPr lang="en-US" dirty="0"/>
              <a:t>Optimal low rank approximation : </a:t>
            </a:r>
            <a:r>
              <a:rPr lang="en-US" dirty="0" err="1"/>
              <a:t>Frobenius</a:t>
            </a:r>
            <a:r>
              <a:rPr lang="en-US" dirty="0"/>
              <a:t> Norm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63" y="2240741"/>
            <a:ext cx="1295936" cy="447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63" y="4206377"/>
            <a:ext cx="1469436" cy="500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863" y="5982393"/>
            <a:ext cx="6429829" cy="6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lternating least squa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71"/>
          <a:stretch/>
        </p:blipFill>
        <p:spPr bwMode="auto">
          <a:xfrm>
            <a:off x="1856253" y="57557"/>
            <a:ext cx="7799161" cy="363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7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559" r="1" b="1"/>
          <a:stretch/>
        </p:blipFill>
        <p:spPr>
          <a:xfrm>
            <a:off x="2236409" y="1457253"/>
            <a:ext cx="7719181" cy="39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61015" y="1451428"/>
            <a:ext cx="8400708" cy="4714216"/>
            <a:chOff x="2261015" y="1451428"/>
            <a:chExt cx="8400708" cy="4714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4294"/>
            <a:stretch/>
          </p:blipFill>
          <p:spPr>
            <a:xfrm>
              <a:off x="2261015" y="1451428"/>
              <a:ext cx="7263569" cy="4170993"/>
            </a:xfrm>
            <a:prstGeom prst="rect">
              <a:avLst/>
            </a:prstGeom>
          </p:spPr>
        </p:pic>
        <p:sp>
          <p:nvSpPr>
            <p:cNvPr id="5" name="Isosceles Triangle 4"/>
            <p:cNvSpPr/>
            <p:nvPr/>
          </p:nvSpPr>
          <p:spPr>
            <a:xfrm>
              <a:off x="8078180" y="3173282"/>
              <a:ext cx="2583543" cy="299236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569" y="5026954"/>
            <a:ext cx="4341723" cy="5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253"/>
          <a:stretch/>
        </p:blipFill>
        <p:spPr>
          <a:xfrm>
            <a:off x="410329" y="1119421"/>
            <a:ext cx="5878284" cy="40957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446" y="2976793"/>
            <a:ext cx="2571429" cy="9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46" y="1119421"/>
            <a:ext cx="3133333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533500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062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3200" dirty="0"/>
              <a:t>Recommender: An Analysis of Collaborative Filtering Techniques </a:t>
            </a:r>
            <a:br>
              <a:rPr lang="en-US" sz="3200" dirty="0"/>
            </a:br>
            <a:r>
              <a:rPr lang="en-US" sz="3200" dirty="0"/>
              <a:t>Christopher R. </a:t>
            </a:r>
            <a:r>
              <a:rPr lang="en-US" sz="3200" dirty="0" err="1"/>
              <a:t>Aberger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06" y="1757082"/>
            <a:ext cx="5794057" cy="40894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140" y="5846544"/>
            <a:ext cx="9861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http://cs229.stanford.edu/proj2014/Christopher%20Aberger,%20Recommender.pdf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58235" y="4231341"/>
            <a:ext cx="905436" cy="5378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54706" y="4303059"/>
            <a:ext cx="923365" cy="179294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13929" y="4464424"/>
            <a:ext cx="869577" cy="1792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79576" y="3424518"/>
            <a:ext cx="932330" cy="1792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629835" y="2608729"/>
            <a:ext cx="842683" cy="8337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508376" y="2438400"/>
            <a:ext cx="860612" cy="14343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317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816"/>
          <a:stretch/>
        </p:blipFill>
        <p:spPr>
          <a:xfrm>
            <a:off x="333828" y="2042017"/>
            <a:ext cx="4931632" cy="2830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92" t="15803"/>
          <a:stretch/>
        </p:blipFill>
        <p:spPr>
          <a:xfrm>
            <a:off x="5265460" y="1090615"/>
            <a:ext cx="6352417" cy="47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848"/>
          <a:stretch/>
        </p:blipFill>
        <p:spPr>
          <a:xfrm>
            <a:off x="3703600" y="1727200"/>
            <a:ext cx="5195176" cy="34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9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48139" y="1258958"/>
            <a:ext cx="4635643" cy="3630868"/>
            <a:chOff x="4154837" y="1878665"/>
            <a:chExt cx="3343275" cy="284797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54837" y="1878665"/>
              <a:ext cx="3343275" cy="284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Gruppieren 15"/>
            <p:cNvGrpSpPr/>
            <p:nvPr/>
          </p:nvGrpSpPr>
          <p:grpSpPr>
            <a:xfrm>
              <a:off x="4753796" y="2709507"/>
              <a:ext cx="1611146" cy="1186289"/>
              <a:chOff x="5357818" y="4429132"/>
              <a:chExt cx="1643074" cy="1214446"/>
            </a:xfrm>
          </p:grpSpPr>
          <p:grpSp>
            <p:nvGrpSpPr>
              <p:cNvPr id="6" name="Gruppieren 11"/>
              <p:cNvGrpSpPr/>
              <p:nvPr/>
            </p:nvGrpSpPr>
            <p:grpSpPr>
              <a:xfrm>
                <a:off x="5643570" y="4429132"/>
                <a:ext cx="1071570" cy="1214446"/>
                <a:chOff x="5643570" y="4500570"/>
                <a:chExt cx="1071570" cy="1214446"/>
              </a:xfrm>
            </p:grpSpPr>
            <p:cxnSp>
              <p:nvCxnSpPr>
                <p:cNvPr id="9" name="Gerade Verbindung 19"/>
                <p:cNvCxnSpPr/>
                <p:nvPr/>
              </p:nvCxnSpPr>
              <p:spPr bwMode="auto">
                <a:xfrm rot="16200000" flipH="1">
                  <a:off x="5214942" y="4929198"/>
                  <a:ext cx="1214446" cy="35719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Gerade Verbindung 20"/>
                <p:cNvCxnSpPr/>
                <p:nvPr/>
              </p:nvCxnSpPr>
              <p:spPr bwMode="auto">
                <a:xfrm rot="5400000">
                  <a:off x="5572132" y="4929198"/>
                  <a:ext cx="1214446" cy="35719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21"/>
                <p:cNvCxnSpPr/>
                <p:nvPr/>
              </p:nvCxnSpPr>
              <p:spPr bwMode="auto">
                <a:xfrm rot="16200000" flipH="1">
                  <a:off x="5929322" y="4929198"/>
                  <a:ext cx="1214446" cy="35719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Gerade Verbindung 17"/>
              <p:cNvCxnSpPr/>
              <p:nvPr/>
            </p:nvCxnSpPr>
            <p:spPr bwMode="auto">
              <a:xfrm rot="5400000" flipH="1" flipV="1">
                <a:off x="6250793" y="4893479"/>
                <a:ext cx="1214446" cy="28575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" name="Gerade Verbindung 18"/>
              <p:cNvCxnSpPr/>
              <p:nvPr/>
            </p:nvCxnSpPr>
            <p:spPr bwMode="auto">
              <a:xfrm flipV="1">
                <a:off x="5357818" y="4429132"/>
                <a:ext cx="1643074" cy="121444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3" y="1422786"/>
            <a:ext cx="4147921" cy="330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9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2"/>
              </a:rPr>
              <a:t>Root-mean-square error (RMSE)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rId3"/>
              </a:rPr>
              <a:t>Mean absolute error (MAE)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Coverage: percentage of pairs for which recommendations can be made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Predict top k</a:t>
            </a:r>
          </a:p>
          <a:p>
            <a:r>
              <a:rPr lang="en-US" sz="2400" dirty="0">
                <a:solidFill>
                  <a:schemeClr val="bg1"/>
                </a:solidFill>
              </a:rPr>
              <a:t>Binary (good/bad): ROC curves/ AUC with labeled data (supervised evaluation)</a:t>
            </a:r>
          </a:p>
        </p:txBody>
      </p:sp>
    </p:spTree>
    <p:extLst>
      <p:ext uri="{BB962C8B-B14F-4D97-AF65-F5344CB8AC3E}">
        <p14:creationId xmlns:p14="http://schemas.microsoft.com/office/powerpoint/2010/main" val="127951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8" b="-1"/>
          <a:stretch/>
        </p:blipFill>
        <p:spPr>
          <a:xfrm>
            <a:off x="1394677" y="689317"/>
            <a:ext cx="9402645" cy="55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2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Gotchas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/>
              <a:t>Bias, overfitting and regularization</a:t>
            </a:r>
          </a:p>
          <a:p>
            <a:r>
              <a:rPr lang="en-US" sz="3200" dirty="0"/>
              <a:t>Computation complexity, scale and operationalization of models</a:t>
            </a:r>
          </a:p>
          <a:p>
            <a:r>
              <a:rPr lang="en-US" sz="3200" dirty="0"/>
              <a:t>Time variance</a:t>
            </a:r>
          </a:p>
          <a:p>
            <a:r>
              <a:rPr lang="en-US" sz="3200" dirty="0"/>
              <a:t>Echo chambers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0948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/>
              <a:t>Recommended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Book: 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http://www.springer.com/us/book/9783319296579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Stanford U Videos: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https://www.youtube.com/watch?v=IlqnNWuqToo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Andrew NG Coursera Recommender System Videos:</a:t>
            </a:r>
          </a:p>
          <a:p>
            <a:pPr lvl="1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hlinkClick r:id="rId4"/>
              </a:rPr>
              <a:t>https://www.youtube.com/watch?v=RcOUXmCAssg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Libraries: Demo:</a:t>
            </a:r>
          </a:p>
          <a:p>
            <a:pPr lvl="1">
              <a:lnSpc>
                <a:spcPct val="7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LightFM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  <a:p>
            <a:pPr lvl="2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https://www.youtube.com/watch?v=EgE0DUrYmo8</a:t>
            </a:r>
            <a:endParaRPr lang="en-US" dirty="0">
              <a:solidFill>
                <a:schemeClr val="bg1"/>
              </a:solidFill>
            </a:endParaRPr>
          </a:p>
          <a:p>
            <a:pPr lvl="2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  <a:hlinkClick r:id="rId6"/>
              </a:rPr>
              <a:t>https://github.com/lyst/lightfm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Surprise 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http://surpriselib.com/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</a:rPr>
              <a:t>Other Libraries and Packages: </a:t>
            </a:r>
            <a:r>
              <a:rPr lang="en-US" sz="2000" dirty="0">
                <a:solidFill>
                  <a:schemeClr val="bg1"/>
                </a:solidFill>
                <a:hlinkClick r:id="rId8"/>
              </a:rPr>
              <a:t>https://github.com/grahamjenson/list_of_recommender_systems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2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 and questions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Dhruv.Sakalley@gmail.com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sakalleydhruv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4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6925" y="1081170"/>
            <a:ext cx="3425609" cy="256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130" y="1323760"/>
            <a:ext cx="3433324" cy="1965577"/>
          </a:xfrm>
          <a:prstGeom prst="rect">
            <a:avLst/>
          </a:prstGeom>
        </p:spPr>
      </p:pic>
      <p:cxnSp>
        <p:nvCxnSpPr>
          <p:cNvPr id="69" name="Straight Connector 6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449725" y="1010656"/>
            <a:ext cx="3423916" cy="263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1075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72124"/>
          </a:xfr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	Where?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464" y="1888214"/>
            <a:ext cx="2502728" cy="1447469"/>
          </a:xfrm>
          <a:ln w="6350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61" y="4070329"/>
            <a:ext cx="2417168" cy="13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19227" y="4349712"/>
            <a:ext cx="3015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netflix</a:t>
            </a:r>
            <a:r>
              <a:rPr lang="en-US" dirty="0">
                <a:hlinkClick r:id="rId4"/>
              </a:rPr>
              <a:t> recommender system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92" y="1690688"/>
            <a:ext cx="5250882" cy="2674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91" y="5071624"/>
            <a:ext cx="4123809" cy="866667"/>
          </a:xfrm>
          <a:prstGeom prst="rect">
            <a:avLst/>
          </a:prstGeom>
        </p:spPr>
      </p:pic>
      <p:pic>
        <p:nvPicPr>
          <p:cNvPr id="2050" name="Picture 2" descr="Image result for nani ke nuskh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59" y="1690688"/>
            <a:ext cx="3270112" cy="460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57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Information search and retrieval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Active/passive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Ranking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Similarity*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Relevance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Loss function/ reward function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93489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97130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Cosine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err="1"/>
              <a:t>cosine_similarity</a:t>
            </a:r>
            <a:r>
              <a:rPr lang="en-US" b="1" dirty="0"/>
              <a:t>(row1</a:t>
            </a:r>
            <a:r>
              <a:rPr lang="en-US" dirty="0"/>
              <a:t>,matrix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array</a:t>
            </a:r>
            <a:r>
              <a:rPr lang="en-US" b="1" dirty="0"/>
              <a:t>([[</a:t>
            </a:r>
            <a:r>
              <a:rPr lang="en-US" dirty="0"/>
              <a:t> 1. , 0.36651513, 0.52305744, 0.13448867</a:t>
            </a:r>
            <a:r>
              <a:rPr lang="en-US" b="1" dirty="0"/>
              <a:t>]])</a:t>
            </a:r>
            <a:endParaRPr lang="en-US" dirty="0"/>
          </a:p>
          <a:p>
            <a:r>
              <a:rPr lang="en-US" dirty="0"/>
              <a:t>Other popular measures </a:t>
            </a:r>
            <a:r>
              <a:rPr lang="en-US" dirty="0" err="1"/>
              <a:t>measures</a:t>
            </a:r>
            <a:r>
              <a:rPr lang="en-US" dirty="0"/>
              <a:t> like Pearson’s Correlation, </a:t>
            </a:r>
            <a:r>
              <a:rPr lang="en-US" dirty="0" err="1"/>
              <a:t>Jaccard</a:t>
            </a:r>
            <a:r>
              <a:rPr lang="en-US" dirty="0"/>
              <a:t> (set-wise-similarity), linear kernels (TF-IDF)</a:t>
            </a:r>
          </a:p>
          <a:p>
            <a:endParaRPr lang="en-US" dirty="0"/>
          </a:p>
        </p:txBody>
      </p:sp>
      <p:pic>
        <p:nvPicPr>
          <p:cNvPr id="2050" name="Picture 2" descr="http://blog.christianperone.com/wp-content/uploads/2013/09/cosinesimilarityfq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25" y="2373312"/>
            <a:ext cx="627316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0" y="1981232"/>
            <a:ext cx="4628571" cy="257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303" y="2373312"/>
            <a:ext cx="2544483" cy="13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Concrete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Utility/ Affinity Matrix *</a:t>
            </a:r>
          </a:p>
          <a:p>
            <a:r>
              <a:rPr lang="en-US" sz="2400" dirty="0">
                <a:solidFill>
                  <a:schemeClr val="bg1"/>
                </a:solidFill>
              </a:rPr>
              <a:t>Graphs G(V,E)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Bipartite Graphs *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Matrix Factorization &amp; Matrix Completion*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Singular Value Decomposition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ALS</a:t>
            </a:r>
          </a:p>
          <a:p>
            <a:r>
              <a:rPr lang="en-US" sz="2400" dirty="0">
                <a:solidFill>
                  <a:schemeClr val="bg1"/>
                </a:solidFill>
              </a:rPr>
              <a:t>K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1103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48" y="1675227"/>
            <a:ext cx="6485903" cy="4394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Affinity Matrix &amp; Undirected Bipartite Graphs</a:t>
            </a:r>
          </a:p>
        </p:txBody>
      </p:sp>
    </p:spTree>
    <p:extLst>
      <p:ext uri="{BB962C8B-B14F-4D97-AF65-F5344CB8AC3E}">
        <p14:creationId xmlns:p14="http://schemas.microsoft.com/office/powerpoint/2010/main" val="3847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matrix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5315061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accent6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Matrix Factorization &amp; Matrix Completion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 = 2 x 3</a:t>
            </a:r>
          </a:p>
          <a:p>
            <a:r>
              <a:rPr lang="en-US" sz="2400" dirty="0">
                <a:solidFill>
                  <a:schemeClr val="bg1"/>
                </a:solidFill>
              </a:rPr>
              <a:t>Decomposing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sparse user-item interactions matrix  =&gt; set of K dimensional vectors one for each item and user in the dataset.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Recommendation problem as a matrix completion/reconstruction problem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Latent factor vectors are used to fill the missing entries.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AutoShape 4" descr="Image result for matrix"/>
          <p:cNvSpPr>
            <a:spLocks noChangeAspect="1" noChangeArrowheads="1"/>
          </p:cNvSpPr>
          <p:nvPr/>
        </p:nvSpPr>
        <p:spPr bwMode="auto">
          <a:xfrm>
            <a:off x="5943599" y="-162339"/>
            <a:ext cx="3743739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8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541</Words>
  <Application>Microsoft Office PowerPoint</Application>
  <PresentationFormat>Widescreen</PresentationFormat>
  <Paragraphs>119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Introduction to Recommender Systems</vt:lpstr>
      <vt:lpstr>Objective</vt:lpstr>
      <vt:lpstr>Why?</vt:lpstr>
      <vt:lpstr> Where?</vt:lpstr>
      <vt:lpstr>Concepts</vt:lpstr>
      <vt:lpstr>      Similarity</vt:lpstr>
      <vt:lpstr>Concrete Concepts</vt:lpstr>
      <vt:lpstr>Affinity Matrix &amp; Undirected Bipartite Graphs</vt:lpstr>
      <vt:lpstr>Matrix Factorization &amp; Matrix Completion</vt:lpstr>
      <vt:lpstr>PowerPoint Presentation</vt:lpstr>
      <vt:lpstr>Can I say Machine Learning!</vt:lpstr>
      <vt:lpstr>Types</vt:lpstr>
      <vt:lpstr>Neighborhood Methods (Memory based)</vt:lpstr>
      <vt:lpstr>Model-Based Collaborative Filtering</vt:lpstr>
      <vt:lpstr>      Popular in Latent Factor Models</vt:lpstr>
      <vt:lpstr>PowerPoint Presentation</vt:lpstr>
      <vt:lpstr>PowerPoint Presentation</vt:lpstr>
      <vt:lpstr>PowerPoint Presentation</vt:lpstr>
      <vt:lpstr>PowerPoint Presentation</vt:lpstr>
      <vt:lpstr>Recommender: An Analysis of Collaborative Filtering Techniques  Christopher R. Aberger</vt:lpstr>
      <vt:lpstr>PowerPoint Presentation</vt:lpstr>
      <vt:lpstr>PowerPoint Presentation</vt:lpstr>
      <vt:lpstr>PowerPoint Presentation</vt:lpstr>
      <vt:lpstr>Evaluation</vt:lpstr>
      <vt:lpstr>PowerPoint Presentation</vt:lpstr>
      <vt:lpstr>Gotchas!</vt:lpstr>
      <vt:lpstr>Recommended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Recommender Systems</dc:title>
  <dc:creator>Sakalley, Dhruv (LNG-RDU)</dc:creator>
  <cp:lastModifiedBy>Sakalley, Dhruv (LNG-RDU)</cp:lastModifiedBy>
  <cp:revision>193</cp:revision>
  <dcterms:created xsi:type="dcterms:W3CDTF">2017-05-21T01:07:20Z</dcterms:created>
  <dcterms:modified xsi:type="dcterms:W3CDTF">2017-05-23T19:30:45Z</dcterms:modified>
</cp:coreProperties>
</file>